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1" r:id="rId5"/>
    <p:sldId id="268" r:id="rId6"/>
    <p:sldId id="269" r:id="rId7"/>
    <p:sldId id="260" r:id="rId8"/>
    <p:sldId id="262" r:id="rId9"/>
    <p:sldId id="263" r:id="rId10"/>
    <p:sldId id="270" r:id="rId11"/>
    <p:sldId id="271" r:id="rId12"/>
    <p:sldId id="272" r:id="rId13"/>
    <p:sldId id="273" r:id="rId14"/>
    <p:sldId id="274" r:id="rId15"/>
    <p:sldId id="275" r:id="rId16"/>
    <p:sldId id="266" r:id="rId17"/>
    <p:sldId id="265" r:id="rId18"/>
    <p:sldId id="276" r:id="rId19"/>
    <p:sldId id="25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pos="3936" userDrawn="1">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3"/>
    <p:restoredTop sz="94674"/>
  </p:normalViewPr>
  <p:slideViewPr>
    <p:cSldViewPr snapToGrid="0" snapToObjects="1">
      <p:cViewPr varScale="1">
        <p:scale>
          <a:sx n="124" d="100"/>
          <a:sy n="124" d="100"/>
        </p:scale>
        <p:origin x="640" y="168"/>
      </p:cViewPr>
      <p:guideLst>
        <p:guide pos="3840"/>
        <p:guide pos="3936"/>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Drag picture to placeholder or click icon to add</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7/8/18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7/8/18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Predicting Bike Shares In Washington D.C Using Linear Regression</a:t>
            </a:r>
          </a:p>
        </p:txBody>
      </p:sp>
    </p:spTree>
    <p:extLst>
      <p:ext uri="{BB962C8B-B14F-4D97-AF65-F5344CB8AC3E}">
        <p14:creationId xmlns:p14="http://schemas.microsoft.com/office/powerpoint/2010/main" val="1435065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Exploratory Data Analysis - </a:t>
            </a:r>
            <a:r>
              <a:rPr lang="en-US" dirty="0"/>
              <a:t>3</a:t>
            </a:r>
            <a:endParaRPr lang="en-US" dirty="0"/>
          </a:p>
        </p:txBody>
      </p:sp>
      <p:pic>
        <p:nvPicPr>
          <p:cNvPr id="5" name="Content Placeholder 4"/>
          <p:cNvPicPr>
            <a:picLocks noGrp="1" noChangeAspect="1"/>
          </p:cNvPicPr>
          <p:nvPr>
            <p:ph idx="1"/>
          </p:nvPr>
        </p:nvPicPr>
        <p:blipFill>
          <a:blip r:embed="rId2"/>
          <a:stretch>
            <a:fillRect/>
          </a:stretch>
        </p:blipFill>
        <p:spPr>
          <a:xfrm>
            <a:off x="3610338" y="2249488"/>
            <a:ext cx="4968150" cy="3541712"/>
          </a:xfrm>
          <a:prstGeom prst="rect">
            <a:avLst/>
          </a:prstGeom>
        </p:spPr>
      </p:pic>
    </p:spTree>
    <p:extLst>
      <p:ext uri="{BB962C8B-B14F-4D97-AF65-F5344CB8AC3E}">
        <p14:creationId xmlns:p14="http://schemas.microsoft.com/office/powerpoint/2010/main" val="8520662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Exploratory Data Analysis - </a:t>
            </a:r>
            <a:r>
              <a:rPr lang="en-US" dirty="0" smtClean="0"/>
              <a:t>4</a:t>
            </a:r>
            <a:endParaRPr lang="en-US" dirty="0"/>
          </a:p>
        </p:txBody>
      </p:sp>
      <p:pic>
        <p:nvPicPr>
          <p:cNvPr id="6" name="Content Placeholder 5"/>
          <p:cNvPicPr>
            <a:picLocks noGrp="1" noChangeAspect="1"/>
          </p:cNvPicPr>
          <p:nvPr>
            <p:ph idx="1"/>
          </p:nvPr>
        </p:nvPicPr>
        <p:blipFill>
          <a:blip r:embed="rId2"/>
          <a:stretch>
            <a:fillRect/>
          </a:stretch>
        </p:blipFill>
        <p:spPr>
          <a:xfrm>
            <a:off x="3521947" y="2249488"/>
            <a:ext cx="5144931" cy="3541712"/>
          </a:xfrm>
          <a:prstGeom prst="rect">
            <a:avLst/>
          </a:prstGeom>
        </p:spPr>
      </p:pic>
    </p:spTree>
    <p:extLst>
      <p:ext uri="{BB962C8B-B14F-4D97-AF65-F5344CB8AC3E}">
        <p14:creationId xmlns:p14="http://schemas.microsoft.com/office/powerpoint/2010/main" val="19939051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Exploratory Data Analysis - </a:t>
            </a:r>
            <a:r>
              <a:rPr lang="en-US" dirty="0"/>
              <a:t>5</a:t>
            </a:r>
            <a:endParaRPr lang="en-US" dirty="0"/>
          </a:p>
        </p:txBody>
      </p:sp>
      <p:pic>
        <p:nvPicPr>
          <p:cNvPr id="4" name="Content Placeholder 3"/>
          <p:cNvPicPr>
            <a:picLocks noGrp="1" noChangeAspect="1"/>
          </p:cNvPicPr>
          <p:nvPr>
            <p:ph idx="1"/>
          </p:nvPr>
        </p:nvPicPr>
        <p:blipFill>
          <a:blip r:embed="rId2"/>
          <a:stretch>
            <a:fillRect/>
          </a:stretch>
        </p:blipFill>
        <p:spPr>
          <a:xfrm>
            <a:off x="2378875" y="2249488"/>
            <a:ext cx="7431076" cy="3541712"/>
          </a:xfrm>
          <a:prstGeom prst="rect">
            <a:avLst/>
          </a:prstGeom>
        </p:spPr>
      </p:pic>
    </p:spTree>
    <p:extLst>
      <p:ext uri="{BB962C8B-B14F-4D97-AF65-F5344CB8AC3E}">
        <p14:creationId xmlns:p14="http://schemas.microsoft.com/office/powerpoint/2010/main" val="189022629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Exploratory Data Analysis - </a:t>
            </a:r>
            <a:r>
              <a:rPr lang="en-US" dirty="0" smtClean="0"/>
              <a:t>6</a:t>
            </a:r>
            <a:endParaRPr lang="en-US" dirty="0"/>
          </a:p>
        </p:txBody>
      </p:sp>
      <p:pic>
        <p:nvPicPr>
          <p:cNvPr id="5" name="Content Placeholder 4"/>
          <p:cNvPicPr>
            <a:picLocks noGrp="1" noChangeAspect="1"/>
          </p:cNvPicPr>
          <p:nvPr>
            <p:ph idx="1"/>
          </p:nvPr>
        </p:nvPicPr>
        <p:blipFill>
          <a:blip r:embed="rId2"/>
          <a:stretch>
            <a:fillRect/>
          </a:stretch>
        </p:blipFill>
        <p:spPr>
          <a:xfrm>
            <a:off x="2939790" y="2249488"/>
            <a:ext cx="6309245" cy="3541712"/>
          </a:xfrm>
          <a:prstGeom prst="rect">
            <a:avLst/>
          </a:prstGeom>
        </p:spPr>
      </p:pic>
    </p:spTree>
    <p:extLst>
      <p:ext uri="{BB962C8B-B14F-4D97-AF65-F5344CB8AC3E}">
        <p14:creationId xmlns:p14="http://schemas.microsoft.com/office/powerpoint/2010/main" val="18732141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Exploratory Data Analysis </a:t>
            </a:r>
            <a:r>
              <a:rPr lang="mr-IN" dirty="0" smtClean="0"/>
              <a:t>–</a:t>
            </a:r>
            <a:r>
              <a:rPr lang="en-US" dirty="0" smtClean="0"/>
              <a:t> </a:t>
            </a:r>
            <a:r>
              <a:rPr lang="en-US" dirty="0" smtClean="0"/>
              <a:t>Summary</a:t>
            </a:r>
            <a:endParaRPr lang="en-US" dirty="0"/>
          </a:p>
        </p:txBody>
      </p:sp>
      <p:sp>
        <p:nvSpPr>
          <p:cNvPr id="3" name="Content Placeholder 2"/>
          <p:cNvSpPr>
            <a:spLocks noGrp="1"/>
          </p:cNvSpPr>
          <p:nvPr>
            <p:ph idx="1"/>
          </p:nvPr>
        </p:nvSpPr>
        <p:spPr/>
        <p:txBody>
          <a:bodyPr>
            <a:normAutofit fontScale="92500" lnSpcReduction="20000"/>
          </a:bodyPr>
          <a:lstStyle/>
          <a:p>
            <a:r>
              <a:rPr lang="en-US" dirty="0"/>
              <a:t>Most of the users are registered regular users.</a:t>
            </a:r>
          </a:p>
          <a:p>
            <a:r>
              <a:rPr lang="en-US" dirty="0"/>
              <a:t>There is a significant increase in users in 2012. This may be due to a good marketing strategy.</a:t>
            </a:r>
          </a:p>
          <a:p>
            <a:r>
              <a:rPr lang="en-US" dirty="0"/>
              <a:t>There is less usage during weekends.</a:t>
            </a:r>
          </a:p>
          <a:p>
            <a:r>
              <a:rPr lang="en-US" dirty="0"/>
              <a:t>There is less usage during the holidays.</a:t>
            </a:r>
          </a:p>
          <a:p>
            <a:r>
              <a:rPr lang="en-US" dirty="0"/>
              <a:t>The company has failed to attract casual users and tourists. The marketing strategy should also focus on this group which can boost the business in the coming years.</a:t>
            </a:r>
          </a:p>
          <a:p>
            <a:r>
              <a:rPr lang="en-US" dirty="0"/>
              <a:t>The summer and fall has higher usage than winter and spring.</a:t>
            </a:r>
          </a:p>
          <a:p>
            <a:endParaRPr lang="en-US" dirty="0"/>
          </a:p>
        </p:txBody>
      </p:sp>
    </p:spTree>
    <p:extLst>
      <p:ext uri="{BB962C8B-B14F-4D97-AF65-F5344CB8AC3E}">
        <p14:creationId xmlns:p14="http://schemas.microsoft.com/office/powerpoint/2010/main" val="21004583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Exploratory Data Analysis </a:t>
            </a:r>
            <a:r>
              <a:rPr lang="mr-IN" dirty="0" smtClean="0"/>
              <a:t>–</a:t>
            </a:r>
            <a:r>
              <a:rPr lang="en-US" dirty="0" smtClean="0"/>
              <a:t> </a:t>
            </a:r>
            <a:r>
              <a:rPr lang="en-US" dirty="0" smtClean="0"/>
              <a:t>Summary(</a:t>
            </a:r>
            <a:r>
              <a:rPr lang="en-US" dirty="0" err="1" smtClean="0"/>
              <a:t>Contd</a:t>
            </a:r>
            <a:r>
              <a:rPr lang="en-US" dirty="0" smtClean="0"/>
              <a:t>)</a:t>
            </a:r>
            <a:endParaRPr lang="en-US" dirty="0"/>
          </a:p>
        </p:txBody>
      </p:sp>
      <p:sp>
        <p:nvSpPr>
          <p:cNvPr id="3" name="Content Placeholder 2"/>
          <p:cNvSpPr>
            <a:spLocks noGrp="1"/>
          </p:cNvSpPr>
          <p:nvPr>
            <p:ph idx="1"/>
          </p:nvPr>
        </p:nvSpPr>
        <p:spPr/>
        <p:txBody>
          <a:bodyPr>
            <a:normAutofit fontScale="85000" lnSpcReduction="20000"/>
          </a:bodyPr>
          <a:lstStyle/>
          <a:p>
            <a:r>
              <a:rPr lang="en-US" dirty="0"/>
              <a:t>The march month has the highest share of casual users. This is probably because of tourists or political gatherings.</a:t>
            </a:r>
          </a:p>
          <a:p>
            <a:r>
              <a:rPr lang="en-US" dirty="0"/>
              <a:t>The temperature has a linear relationship with the number of users.</a:t>
            </a:r>
          </a:p>
          <a:p>
            <a:r>
              <a:rPr lang="en-US" dirty="0"/>
              <a:t>There are almost no users during harsh weathers which is expected.</a:t>
            </a:r>
          </a:p>
          <a:p>
            <a:r>
              <a:rPr lang="en-US" dirty="0"/>
              <a:t>The humidity has a inverse relationship with the number of users.</a:t>
            </a:r>
          </a:p>
          <a:p>
            <a:r>
              <a:rPr lang="en-US" dirty="0"/>
              <a:t>The company can provide better support or </a:t>
            </a:r>
            <a:r>
              <a:rPr lang="en-US" dirty="0" err="1"/>
              <a:t>equipments</a:t>
            </a:r>
            <a:r>
              <a:rPr lang="en-US" dirty="0"/>
              <a:t> during the colder days to increase the number of users.</a:t>
            </a:r>
          </a:p>
          <a:p>
            <a:r>
              <a:rPr lang="en-US" dirty="0"/>
              <a:t>As few predictor variables have positive and negative relationships with the </a:t>
            </a:r>
            <a:r>
              <a:rPr lang="en-US" dirty="0" err="1"/>
              <a:t>dependant</a:t>
            </a:r>
            <a:r>
              <a:rPr lang="en-US" dirty="0"/>
              <a:t> variable, linear machine learning models can be used to solve the problem.</a:t>
            </a:r>
          </a:p>
          <a:p>
            <a:endParaRPr lang="en-US" dirty="0"/>
          </a:p>
        </p:txBody>
      </p:sp>
    </p:spTree>
    <p:extLst>
      <p:ext uri="{BB962C8B-B14F-4D97-AF65-F5344CB8AC3E}">
        <p14:creationId xmlns:p14="http://schemas.microsoft.com/office/powerpoint/2010/main" val="16639033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a:t>
            </a:r>
            <a:r>
              <a:rPr lang="en-US" dirty="0" smtClean="0"/>
              <a:t>Machine Learning</a:t>
            </a:r>
            <a:endParaRPr lang="en-US" dirty="0"/>
          </a:p>
        </p:txBody>
      </p:sp>
      <p:sp>
        <p:nvSpPr>
          <p:cNvPr id="3" name="Content Placeholder 2"/>
          <p:cNvSpPr>
            <a:spLocks noGrp="1"/>
          </p:cNvSpPr>
          <p:nvPr>
            <p:ph idx="1"/>
          </p:nvPr>
        </p:nvSpPr>
        <p:spPr/>
        <p:txBody>
          <a:bodyPr>
            <a:normAutofit fontScale="70000" lnSpcReduction="20000"/>
          </a:bodyPr>
          <a:lstStyle/>
          <a:p>
            <a:r>
              <a:rPr lang="en-US" dirty="0"/>
              <a:t>The findings from preliminary analysis clearly shows a linear relationship between the predictor and dependent variables. A linear regression model is a perfect application for this problem.</a:t>
            </a:r>
          </a:p>
          <a:p>
            <a:r>
              <a:rPr lang="en-US" dirty="0"/>
              <a:t>The dataset was modified by converting the categorical columns into </a:t>
            </a:r>
            <a:r>
              <a:rPr lang="en-US" dirty="0" smtClean="0"/>
              <a:t>separate </a:t>
            </a:r>
            <a:r>
              <a:rPr lang="en-US" dirty="0"/>
              <a:t>columns for each each value.</a:t>
            </a:r>
          </a:p>
          <a:p>
            <a:r>
              <a:rPr lang="en-US" dirty="0"/>
              <a:t>A 70/30 train/test split was created.</a:t>
            </a:r>
          </a:p>
          <a:p>
            <a:r>
              <a:rPr lang="en-US" dirty="0"/>
              <a:t>Feature selection was done using </a:t>
            </a:r>
            <a:r>
              <a:rPr lang="en-US" dirty="0" err="1"/>
              <a:t>scikit</a:t>
            </a:r>
            <a:r>
              <a:rPr lang="en-US" dirty="0"/>
              <a:t> </a:t>
            </a:r>
            <a:r>
              <a:rPr lang="en-US" dirty="0" err="1"/>
              <a:t>learn's</a:t>
            </a:r>
            <a:r>
              <a:rPr lang="en-US" dirty="0"/>
              <a:t> inbuilt class </a:t>
            </a:r>
            <a:r>
              <a:rPr lang="en-US" dirty="0" err="1"/>
              <a:t>selectKBest</a:t>
            </a:r>
            <a:r>
              <a:rPr lang="en-US" dirty="0"/>
              <a:t>.</a:t>
            </a:r>
          </a:p>
          <a:p>
            <a:r>
              <a:rPr lang="en-US" dirty="0"/>
              <a:t>A pipeline was created which has feature selection step and the machine learning step. As the data is already </a:t>
            </a:r>
            <a:r>
              <a:rPr lang="en-US" dirty="0" smtClean="0"/>
              <a:t>normalized, </a:t>
            </a:r>
            <a:r>
              <a:rPr lang="en-US" dirty="0"/>
              <a:t>no scaling operation is required.</a:t>
            </a:r>
          </a:p>
          <a:p>
            <a:r>
              <a:rPr lang="en-US" dirty="0"/>
              <a:t>Three </a:t>
            </a:r>
            <a:r>
              <a:rPr lang="en-US" dirty="0" smtClean="0"/>
              <a:t>separate </a:t>
            </a:r>
            <a:r>
              <a:rPr lang="en-US" dirty="0"/>
              <a:t>linear models were built using the above pipeline to predict total bike shares, registered bike shares and casual bike shares</a:t>
            </a:r>
            <a:r>
              <a:rPr lang="en-US" dirty="0" smtClean="0"/>
              <a:t>.</a:t>
            </a:r>
            <a:endParaRPr lang="en-US" dirty="0"/>
          </a:p>
        </p:txBody>
      </p:sp>
    </p:spTree>
    <p:extLst>
      <p:ext uri="{BB962C8B-B14F-4D97-AF65-F5344CB8AC3E}">
        <p14:creationId xmlns:p14="http://schemas.microsoft.com/office/powerpoint/2010/main" val="11910598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learning(</a:t>
            </a:r>
            <a:r>
              <a:rPr lang="en-US" dirty="0" err="1" smtClean="0"/>
              <a:t>Contd</a:t>
            </a:r>
            <a:r>
              <a:rPr lang="en-US" dirty="0" smtClean="0"/>
              <a:t>)</a:t>
            </a:r>
            <a:endParaRPr lang="en-US" dirty="0"/>
          </a:p>
        </p:txBody>
      </p:sp>
      <p:sp>
        <p:nvSpPr>
          <p:cNvPr id="3" name="Content Placeholder 2"/>
          <p:cNvSpPr>
            <a:spLocks noGrp="1"/>
          </p:cNvSpPr>
          <p:nvPr>
            <p:ph idx="1"/>
          </p:nvPr>
        </p:nvSpPr>
        <p:spPr/>
        <p:txBody>
          <a:bodyPr>
            <a:normAutofit lnSpcReduction="10000"/>
          </a:bodyPr>
          <a:lstStyle/>
          <a:p>
            <a:r>
              <a:rPr lang="en-US" dirty="0"/>
              <a:t>A 5 fold cross validation was performed.</a:t>
            </a:r>
          </a:p>
          <a:p>
            <a:r>
              <a:rPr lang="en-US" dirty="0"/>
              <a:t>The Total bike share model was successful with a train r2 score of </a:t>
            </a:r>
            <a:r>
              <a:rPr lang="en-US" b="1" dirty="0"/>
              <a:t>0.79</a:t>
            </a:r>
            <a:r>
              <a:rPr lang="en-US" dirty="0"/>
              <a:t> and test r2 score of </a:t>
            </a:r>
            <a:r>
              <a:rPr lang="en-US" b="1" dirty="0"/>
              <a:t>0.67</a:t>
            </a:r>
            <a:r>
              <a:rPr lang="en-US" dirty="0"/>
              <a:t>.</a:t>
            </a:r>
          </a:p>
          <a:p>
            <a:r>
              <a:rPr lang="en-US" dirty="0"/>
              <a:t>The Total bike share model was successful with a train r2 score of </a:t>
            </a:r>
            <a:r>
              <a:rPr lang="en-US" b="1" dirty="0"/>
              <a:t>0.78</a:t>
            </a:r>
            <a:r>
              <a:rPr lang="en-US" dirty="0"/>
              <a:t> and test r2 score of </a:t>
            </a:r>
            <a:r>
              <a:rPr lang="en-US" b="1" dirty="0"/>
              <a:t>0.67</a:t>
            </a:r>
            <a:r>
              <a:rPr lang="en-US" dirty="0"/>
              <a:t>.</a:t>
            </a:r>
          </a:p>
          <a:p>
            <a:r>
              <a:rPr lang="en-US" dirty="0"/>
              <a:t>The Total bike share model was successful with a train r2 score of </a:t>
            </a:r>
            <a:r>
              <a:rPr lang="en-US" b="1" dirty="0"/>
              <a:t>0.62</a:t>
            </a:r>
            <a:r>
              <a:rPr lang="en-US" dirty="0"/>
              <a:t> and test r2 score of </a:t>
            </a:r>
            <a:r>
              <a:rPr lang="en-US" b="1" dirty="0"/>
              <a:t>0.56</a:t>
            </a:r>
            <a:r>
              <a:rPr lang="en-US" dirty="0"/>
              <a:t>.</a:t>
            </a:r>
          </a:p>
          <a:p>
            <a:pPr marL="0" lvl="0" indent="0">
              <a:lnSpc>
                <a:spcPct val="100000"/>
              </a:lnSpc>
              <a:spcBef>
                <a:spcPts val="0"/>
              </a:spcBef>
              <a:buSzTx/>
              <a:buNone/>
            </a:pPr>
            <a:endParaRPr lang="en-US" dirty="0"/>
          </a:p>
          <a:p>
            <a:pPr marL="0" lvl="0" indent="0">
              <a:lnSpc>
                <a:spcPct val="100000"/>
              </a:lnSpc>
              <a:spcBef>
                <a:spcPts val="0"/>
              </a:spcBef>
              <a:buSzTx/>
              <a:buNone/>
            </a:pPr>
            <a:endParaRPr lang="en-US" dirty="0"/>
          </a:p>
        </p:txBody>
      </p:sp>
    </p:spTree>
    <p:extLst>
      <p:ext uri="{BB962C8B-B14F-4D97-AF65-F5344CB8AC3E}">
        <p14:creationId xmlns:p14="http://schemas.microsoft.com/office/powerpoint/2010/main" val="120086370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Suggestions</a:t>
            </a:r>
            <a:endParaRPr lang="en-US" dirty="0"/>
          </a:p>
        </p:txBody>
      </p:sp>
      <p:sp>
        <p:nvSpPr>
          <p:cNvPr id="3" name="Content Placeholder 2"/>
          <p:cNvSpPr>
            <a:spLocks noGrp="1"/>
          </p:cNvSpPr>
          <p:nvPr>
            <p:ph idx="1"/>
          </p:nvPr>
        </p:nvSpPr>
        <p:spPr/>
        <p:txBody>
          <a:bodyPr>
            <a:normAutofit fontScale="62500" lnSpcReduction="20000"/>
          </a:bodyPr>
          <a:lstStyle/>
          <a:p>
            <a:r>
              <a:rPr lang="en-US" dirty="0"/>
              <a:t>The temperature, humidity, hour of the day and weather are most influential when it comes to bike shares. Though not much can be done by any business about these factors better accessories may help the business overcome these problems and increase the user base to a certain extent.</a:t>
            </a:r>
          </a:p>
          <a:p>
            <a:r>
              <a:rPr lang="en-US" dirty="0"/>
              <a:t>The good news is that there is a significant increase in popularity and adoption in the year of 2012 than in 2011. This suggests that the business is doing great and reaching out to the user base. The down side is that it is the registered users that are growing significantly and not the casual users. The holidays and weekend is witnessing lesser users than weekdays. These are the areas the company should focus on. As </a:t>
            </a:r>
            <a:r>
              <a:rPr lang="en-US" dirty="0" err="1"/>
              <a:t>washington</a:t>
            </a:r>
            <a:r>
              <a:rPr lang="en-US" dirty="0"/>
              <a:t> D.C is also one of the most visited places by the tourists attracting the casual or tourist population matters a lot. This alone has a potential to increase the business many folds. The marketing campaigns must target these user groups</a:t>
            </a:r>
            <a:r>
              <a:rPr lang="en-US" dirty="0" smtClean="0"/>
              <a:t>.</a:t>
            </a:r>
          </a:p>
          <a:p>
            <a:r>
              <a:rPr lang="en-US" dirty="0"/>
              <a:t>sub populations within the registered and casual population can be identified and the analysis can be performed to get more accurate results. The sub population may include groups like office-goers, tourists, school students etc. This will help in planning the marketing strategy better.</a:t>
            </a:r>
          </a:p>
        </p:txBody>
      </p:sp>
    </p:spTree>
    <p:extLst>
      <p:ext uri="{BB962C8B-B14F-4D97-AF65-F5344CB8AC3E}">
        <p14:creationId xmlns:p14="http://schemas.microsoft.com/office/powerpoint/2010/main" val="88999394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normAutofit/>
          </a:bodyPr>
          <a:lstStyle/>
          <a:p>
            <a:pPr marL="0" indent="0">
              <a:buNone/>
            </a:pPr>
            <a:r>
              <a:rPr lang="en-US" dirty="0"/>
              <a:t>The modern cities need to find innovative ecofriendly ways to get around the problems like </a:t>
            </a:r>
            <a:r>
              <a:rPr lang="en-US" dirty="0" err="1"/>
              <a:t>polution</a:t>
            </a:r>
            <a:r>
              <a:rPr lang="en-US" dirty="0"/>
              <a:t>, traffic and shrinking public spaces. The bike sharing idea is a </a:t>
            </a:r>
            <a:r>
              <a:rPr lang="en-US" dirty="0" err="1"/>
              <a:t>convinient</a:t>
            </a:r>
            <a:r>
              <a:rPr lang="en-US" dirty="0"/>
              <a:t>, cheap and ecofriendly solution for some of the problems. With the help of data science we can help the companies involved in these ideas to understand the users better and therefore help them to create better business models to benefit all the stake holders.</a:t>
            </a:r>
            <a:endParaRPr lang="en-US" dirty="0"/>
          </a:p>
        </p:txBody>
      </p:sp>
    </p:spTree>
    <p:extLst>
      <p:ext uri="{BB962C8B-B14F-4D97-AF65-F5344CB8AC3E}">
        <p14:creationId xmlns:p14="http://schemas.microsoft.com/office/powerpoint/2010/main" val="15884667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a:t>
            </a:r>
            <a:r>
              <a:rPr lang="en-US" dirty="0" smtClean="0"/>
              <a:t>kground</a:t>
            </a:r>
            <a:endParaRPr lang="en-US" dirty="0"/>
          </a:p>
        </p:txBody>
      </p:sp>
      <p:sp>
        <p:nvSpPr>
          <p:cNvPr id="3" name="Content Placeholder 2"/>
          <p:cNvSpPr>
            <a:spLocks noGrp="1"/>
          </p:cNvSpPr>
          <p:nvPr>
            <p:ph idx="1"/>
          </p:nvPr>
        </p:nvSpPr>
        <p:spPr/>
        <p:txBody>
          <a:bodyPr>
            <a:normAutofit/>
          </a:bodyPr>
          <a:lstStyle/>
          <a:p>
            <a:pPr marL="0" indent="0">
              <a:buNone/>
            </a:pPr>
            <a:r>
              <a:rPr lang="en-US" dirty="0"/>
              <a:t>There is a growing concern over shrinking public places and growing traffic on the roads. This causes commute times to grow </a:t>
            </a:r>
            <a:r>
              <a:rPr lang="en-US" dirty="0" smtClean="0"/>
              <a:t>exponentially. </a:t>
            </a:r>
            <a:r>
              <a:rPr lang="en-US" dirty="0"/>
              <a:t>To tackle this problem more innovative methods are adapted like bike sharing. This project focuses on bike sharing trends in Washington D.C during the years 2011-2012 and tries to predict the future usage.</a:t>
            </a:r>
            <a:endParaRPr lang="en-US" dirty="0"/>
          </a:p>
        </p:txBody>
      </p:sp>
    </p:spTree>
    <p:extLst>
      <p:ext uri="{BB962C8B-B14F-4D97-AF65-F5344CB8AC3E}">
        <p14:creationId xmlns:p14="http://schemas.microsoft.com/office/powerpoint/2010/main" val="21181908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Design</a:t>
            </a:r>
            <a:r>
              <a:rPr lang="en-US" b="1" dirty="0"/>
              <a:t> </a:t>
            </a:r>
            <a:r>
              <a:rPr lang="en-US" dirty="0"/>
              <a:t>Of The Study</a:t>
            </a:r>
          </a:p>
        </p:txBody>
      </p:sp>
      <p:sp>
        <p:nvSpPr>
          <p:cNvPr id="3" name="Content Placeholder 2"/>
          <p:cNvSpPr>
            <a:spLocks noGrp="1"/>
          </p:cNvSpPr>
          <p:nvPr>
            <p:ph idx="1"/>
          </p:nvPr>
        </p:nvSpPr>
        <p:spPr/>
        <p:txBody>
          <a:bodyPr>
            <a:normAutofit fontScale="92500" lnSpcReduction="10000"/>
          </a:bodyPr>
          <a:lstStyle/>
          <a:p>
            <a:r>
              <a:rPr lang="en-US" dirty="0"/>
              <a:t>The project uses the </a:t>
            </a:r>
            <a:r>
              <a:rPr lang="en-US" dirty="0" smtClean="0"/>
              <a:t>dataset got from</a:t>
            </a:r>
            <a:r>
              <a:rPr lang="en-US" dirty="0"/>
              <a:t> </a:t>
            </a:r>
            <a:r>
              <a:rPr lang="en-US" dirty="0" smtClean="0"/>
              <a:t>UCI machine learning repository. The </a:t>
            </a:r>
            <a:r>
              <a:rPr lang="en-US" dirty="0"/>
              <a:t>dataset has 16000 plus instances which tracks the bike share count for each hour through out the years 2011 and 2012.</a:t>
            </a:r>
          </a:p>
          <a:p>
            <a:r>
              <a:rPr lang="en-US" dirty="0"/>
              <a:t>A analysis on the dataset will be completed and a prediction model will be developed. Also we will suggest ideas for the company to improve the business.</a:t>
            </a:r>
          </a:p>
          <a:p>
            <a:r>
              <a:rPr lang="en-US" dirty="0"/>
              <a:t>The project is implemented using python and its libraries like </a:t>
            </a:r>
            <a:r>
              <a:rPr lang="en-US" dirty="0" err="1"/>
              <a:t>numpy</a:t>
            </a:r>
            <a:r>
              <a:rPr lang="en-US" dirty="0"/>
              <a:t>, pandas, </a:t>
            </a:r>
            <a:r>
              <a:rPr lang="en-US" dirty="0" err="1"/>
              <a:t>matplotlib</a:t>
            </a:r>
            <a:r>
              <a:rPr lang="en-US" dirty="0"/>
              <a:t>, </a:t>
            </a:r>
            <a:r>
              <a:rPr lang="en-US" dirty="0" err="1"/>
              <a:t>seaborn</a:t>
            </a:r>
            <a:r>
              <a:rPr lang="en-US" dirty="0"/>
              <a:t>, </a:t>
            </a:r>
            <a:r>
              <a:rPr lang="en-US" dirty="0" err="1"/>
              <a:t>statsmodels</a:t>
            </a:r>
            <a:r>
              <a:rPr lang="en-US" dirty="0"/>
              <a:t> and </a:t>
            </a:r>
            <a:r>
              <a:rPr lang="en-US" dirty="0" err="1"/>
              <a:t>scikit</a:t>
            </a:r>
            <a:r>
              <a:rPr lang="en-US" dirty="0"/>
              <a:t> learn</a:t>
            </a:r>
            <a:r>
              <a:rPr lang="en-US" dirty="0" smtClean="0"/>
              <a:t>.</a:t>
            </a:r>
          </a:p>
          <a:p>
            <a:r>
              <a:rPr lang="en-US" dirty="0"/>
              <a:t>https://</a:t>
            </a:r>
            <a:r>
              <a:rPr lang="en-US" dirty="0" err="1"/>
              <a:t>archive.ics.uci.edu</a:t>
            </a:r>
            <a:r>
              <a:rPr lang="en-US" dirty="0"/>
              <a:t>/ml/datasets/</a:t>
            </a:r>
            <a:r>
              <a:rPr lang="en-US" dirty="0" err="1"/>
              <a:t>bike+sharing+dataset</a:t>
            </a:r>
            <a:endParaRPr lang="en-US" dirty="0"/>
          </a:p>
        </p:txBody>
      </p:sp>
    </p:spTree>
    <p:extLst>
      <p:ext uri="{BB962C8B-B14F-4D97-AF65-F5344CB8AC3E}">
        <p14:creationId xmlns:p14="http://schemas.microsoft.com/office/powerpoint/2010/main" val="2055812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a:t>
            </a:r>
            <a:r>
              <a:rPr lang="en-US" b="1" dirty="0" smtClean="0"/>
              <a:t>Description</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a:t>Each instance in the dataset </a:t>
            </a:r>
            <a:r>
              <a:rPr lang="en-US" dirty="0" err="1"/>
              <a:t>represent's</a:t>
            </a:r>
            <a:r>
              <a:rPr lang="en-US" dirty="0"/>
              <a:t> a hourly usage. There are 3 dependent variables namely total bike shares, registered bike shares and casual bike shares. The sum of registered and casual bike shares is always equal to the total bike shares.</a:t>
            </a:r>
          </a:p>
          <a:p>
            <a:pPr marL="0" indent="0">
              <a:buNone/>
            </a:pPr>
            <a:r>
              <a:rPr lang="en-US" dirty="0"/>
              <a:t>Below is the list of dependent and independent variables.</a:t>
            </a:r>
          </a:p>
          <a:p>
            <a:r>
              <a:rPr lang="en-US" dirty="0"/>
              <a:t>instant: record index</a:t>
            </a:r>
          </a:p>
          <a:p>
            <a:r>
              <a:rPr lang="en-US" dirty="0" err="1"/>
              <a:t>dteday</a:t>
            </a:r>
            <a:r>
              <a:rPr lang="en-US" dirty="0"/>
              <a:t> : date</a:t>
            </a:r>
          </a:p>
          <a:p>
            <a:r>
              <a:rPr lang="en-US" dirty="0"/>
              <a:t>season : season (1:springer, 2:summer, 3:fall, 4:winter)</a:t>
            </a:r>
          </a:p>
          <a:p>
            <a:r>
              <a:rPr lang="en-US" dirty="0" err="1"/>
              <a:t>yr</a:t>
            </a:r>
            <a:r>
              <a:rPr lang="en-US" dirty="0"/>
              <a:t> : year (0: 2011, 1:2012</a:t>
            </a:r>
            <a:r>
              <a:rPr lang="en-US" dirty="0" smtClean="0"/>
              <a:t>)</a:t>
            </a:r>
            <a:r>
              <a:rPr lang="en-US" dirty="0"/>
              <a:t/>
            </a:r>
            <a:br>
              <a:rPr lang="en-US" dirty="0"/>
            </a:br>
            <a:endParaRPr lang="en-US" dirty="0"/>
          </a:p>
          <a:p>
            <a:pPr marL="0" indent="0">
              <a:buNone/>
            </a:pPr>
            <a:endParaRPr lang="en-US" dirty="0"/>
          </a:p>
          <a:p>
            <a:pPr marL="0" indent="0">
              <a:buNone/>
            </a:pPr>
            <a:endParaRPr lang="en-US" dirty="0"/>
          </a:p>
          <a:p>
            <a:pPr marL="0" indent="0" fontAlgn="base">
              <a:buNone/>
            </a:pPr>
            <a:endParaRPr lang="en-US" dirty="0"/>
          </a:p>
          <a:p>
            <a:pPr marL="0" indent="0" fontAlgn="base">
              <a:buNone/>
            </a:pPr>
            <a:endParaRPr lang="en-US" dirty="0"/>
          </a:p>
          <a:p>
            <a:pPr marL="0" indent="0">
              <a:buNone/>
            </a:pPr>
            <a:endParaRPr lang="en-US" dirty="0"/>
          </a:p>
        </p:txBody>
      </p:sp>
    </p:spTree>
    <p:extLst>
      <p:ext uri="{BB962C8B-B14F-4D97-AF65-F5344CB8AC3E}">
        <p14:creationId xmlns:p14="http://schemas.microsoft.com/office/powerpoint/2010/main" val="1984365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a:t>
            </a:r>
            <a:r>
              <a:rPr lang="en-US" b="1" dirty="0" smtClean="0"/>
              <a:t>Description(</a:t>
            </a:r>
            <a:r>
              <a:rPr lang="en-US" b="1" dirty="0" err="1" smtClean="0"/>
              <a:t>Contd</a:t>
            </a:r>
            <a:r>
              <a:rPr lang="en-US" b="1" dirty="0" smtClean="0"/>
              <a:t>)</a:t>
            </a:r>
            <a:endParaRPr lang="en-US" dirty="0"/>
          </a:p>
        </p:txBody>
      </p:sp>
      <p:sp>
        <p:nvSpPr>
          <p:cNvPr id="3" name="Content Placeholder 2"/>
          <p:cNvSpPr>
            <a:spLocks noGrp="1"/>
          </p:cNvSpPr>
          <p:nvPr>
            <p:ph idx="1"/>
          </p:nvPr>
        </p:nvSpPr>
        <p:spPr/>
        <p:txBody>
          <a:bodyPr>
            <a:normAutofit fontScale="55000" lnSpcReduction="20000"/>
          </a:bodyPr>
          <a:lstStyle/>
          <a:p>
            <a:r>
              <a:rPr lang="en-US" dirty="0" err="1"/>
              <a:t>mnth</a:t>
            </a:r>
            <a:r>
              <a:rPr lang="en-US" dirty="0"/>
              <a:t> : month ( 1 to 12)</a:t>
            </a:r>
          </a:p>
          <a:p>
            <a:r>
              <a:rPr lang="en-US" dirty="0" err="1"/>
              <a:t>hr</a:t>
            </a:r>
            <a:r>
              <a:rPr lang="en-US" dirty="0"/>
              <a:t> : hour (0 to 23)</a:t>
            </a:r>
          </a:p>
          <a:p>
            <a:r>
              <a:rPr lang="en-US" dirty="0"/>
              <a:t>holiday : weather day is holiday or not (extracted from [Web Link])</a:t>
            </a:r>
          </a:p>
          <a:p>
            <a:r>
              <a:rPr lang="en-US" dirty="0"/>
              <a:t>weekday : day of the week</a:t>
            </a:r>
          </a:p>
          <a:p>
            <a:r>
              <a:rPr lang="en-US" dirty="0" err="1"/>
              <a:t>workingday</a:t>
            </a:r>
            <a:r>
              <a:rPr lang="en-US" dirty="0"/>
              <a:t> : if day is neither weekend nor holiday is 1, otherwise is 0.</a:t>
            </a:r>
          </a:p>
          <a:p>
            <a:r>
              <a:rPr lang="en-US" dirty="0"/>
              <a:t>temp : Normalized temperature in Celsius. The values are derived via (t-</a:t>
            </a:r>
            <a:r>
              <a:rPr lang="en-US" dirty="0" err="1"/>
              <a:t>t_min</a:t>
            </a:r>
            <a:r>
              <a:rPr lang="en-US" dirty="0"/>
              <a:t>)/(</a:t>
            </a:r>
            <a:r>
              <a:rPr lang="en-US" dirty="0" err="1"/>
              <a:t>t_max-t_min</a:t>
            </a:r>
            <a:r>
              <a:rPr lang="en-US" dirty="0"/>
              <a:t>), </a:t>
            </a:r>
            <a:r>
              <a:rPr lang="en-US" dirty="0" err="1"/>
              <a:t>t_min</a:t>
            </a:r>
            <a:r>
              <a:rPr lang="en-US" dirty="0"/>
              <a:t>=-8, </a:t>
            </a:r>
            <a:r>
              <a:rPr lang="en-US" dirty="0" err="1"/>
              <a:t>t_max</a:t>
            </a:r>
            <a:r>
              <a:rPr lang="en-US" dirty="0"/>
              <a:t>=+39 (only in hourly scale)</a:t>
            </a:r>
          </a:p>
          <a:p>
            <a:r>
              <a:rPr lang="en-US" dirty="0" err="1"/>
              <a:t>atemp</a:t>
            </a:r>
            <a:r>
              <a:rPr lang="en-US" dirty="0"/>
              <a:t>: Normalized feeling temperature in Celsius. The values are derived via (t-</a:t>
            </a:r>
            <a:r>
              <a:rPr lang="en-US" dirty="0" err="1"/>
              <a:t>t_min</a:t>
            </a:r>
            <a:r>
              <a:rPr lang="en-US" dirty="0"/>
              <a:t>)/(</a:t>
            </a:r>
            <a:r>
              <a:rPr lang="en-US" dirty="0" err="1"/>
              <a:t>t_max-t_min</a:t>
            </a:r>
            <a:r>
              <a:rPr lang="en-US" dirty="0"/>
              <a:t>), </a:t>
            </a:r>
            <a:r>
              <a:rPr lang="en-US" dirty="0" err="1"/>
              <a:t>t_min</a:t>
            </a:r>
            <a:r>
              <a:rPr lang="en-US" dirty="0"/>
              <a:t>=-16, </a:t>
            </a:r>
            <a:r>
              <a:rPr lang="en-US" dirty="0" err="1"/>
              <a:t>t_max</a:t>
            </a:r>
            <a:r>
              <a:rPr lang="en-US" dirty="0"/>
              <a:t>=+50 (only in hourly scale)</a:t>
            </a:r>
          </a:p>
          <a:p>
            <a:r>
              <a:rPr lang="en-US" dirty="0"/>
              <a:t>hum: Normalized humidity. The values are divided to 100 (max)</a:t>
            </a:r>
          </a:p>
          <a:p>
            <a:r>
              <a:rPr lang="en-US" dirty="0" err="1"/>
              <a:t>windspeed</a:t>
            </a:r>
            <a:r>
              <a:rPr lang="en-US" dirty="0"/>
              <a:t>: Normalized wind speed. The values are divided to 67 (max)</a:t>
            </a:r>
          </a:p>
          <a:p>
            <a:pPr marL="0" indent="0">
              <a:buNone/>
            </a:pPr>
            <a:endParaRPr lang="en-US" dirty="0"/>
          </a:p>
          <a:p>
            <a:pPr marL="0" indent="0">
              <a:buNone/>
            </a:pPr>
            <a:endParaRPr lang="en-US" dirty="0"/>
          </a:p>
          <a:p>
            <a:pPr marL="0" indent="0" fontAlgn="base">
              <a:buNone/>
            </a:pPr>
            <a:endParaRPr lang="en-US" dirty="0"/>
          </a:p>
          <a:p>
            <a:pPr marL="0" indent="0" fontAlgn="base">
              <a:buNone/>
            </a:pPr>
            <a:endParaRPr lang="en-US" dirty="0"/>
          </a:p>
          <a:p>
            <a:pPr marL="0" indent="0">
              <a:buNone/>
            </a:pPr>
            <a:endParaRPr lang="en-US" dirty="0"/>
          </a:p>
        </p:txBody>
      </p:sp>
      <p:sp>
        <p:nvSpPr>
          <p:cNvPr id="4" name="TextBox 3"/>
          <p:cNvSpPr txBox="1"/>
          <p:nvPr/>
        </p:nvSpPr>
        <p:spPr>
          <a:xfrm>
            <a:off x="5167901" y="1356188"/>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972178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a:t>
            </a:r>
            <a:r>
              <a:rPr lang="en-US" b="1" dirty="0" smtClean="0"/>
              <a:t>Description(</a:t>
            </a:r>
            <a:r>
              <a:rPr lang="en-US" b="1" dirty="0" err="1" smtClean="0"/>
              <a:t>Contd</a:t>
            </a:r>
            <a:r>
              <a:rPr lang="en-US" b="1" dirty="0" smtClean="0"/>
              <a:t>)</a:t>
            </a:r>
            <a:endParaRPr lang="en-US" dirty="0"/>
          </a:p>
        </p:txBody>
      </p:sp>
      <p:sp>
        <p:nvSpPr>
          <p:cNvPr id="3" name="Content Placeholder 2"/>
          <p:cNvSpPr>
            <a:spLocks noGrp="1"/>
          </p:cNvSpPr>
          <p:nvPr>
            <p:ph idx="1"/>
          </p:nvPr>
        </p:nvSpPr>
        <p:spPr/>
        <p:txBody>
          <a:bodyPr>
            <a:normAutofit fontScale="92500" lnSpcReduction="10000"/>
          </a:bodyPr>
          <a:lstStyle/>
          <a:p>
            <a:r>
              <a:rPr lang="en-US" dirty="0" err="1"/>
              <a:t>weathersit</a:t>
            </a:r>
            <a:r>
              <a:rPr lang="en-US" dirty="0"/>
              <a:t> :</a:t>
            </a:r>
          </a:p>
          <a:p>
            <a:pPr lvl="1">
              <a:buFont typeface="Wingdings" charset="2"/>
              <a:buChar char="Ø"/>
            </a:pPr>
            <a:r>
              <a:rPr lang="en-US" dirty="0"/>
              <a:t>1: Clear, Few clouds, Partly cloudy, Partly cloudy</a:t>
            </a:r>
          </a:p>
          <a:p>
            <a:pPr lvl="1">
              <a:buFont typeface="Wingdings" charset="2"/>
              <a:buChar char="Ø"/>
            </a:pPr>
            <a:r>
              <a:rPr lang="en-US" dirty="0"/>
              <a:t>2: Mist + Cloudy, Mist + Broken clouds, Mist + Few clouds, Mist</a:t>
            </a:r>
          </a:p>
          <a:p>
            <a:pPr lvl="1">
              <a:buFont typeface="Wingdings" charset="2"/>
              <a:buChar char="Ø"/>
            </a:pPr>
            <a:r>
              <a:rPr lang="en-US" dirty="0"/>
              <a:t>3: Light Snow, Light Rain + Thunderstorm + Scattered clouds, Light Rain + Scattered clouds</a:t>
            </a:r>
          </a:p>
          <a:p>
            <a:pPr lvl="1">
              <a:buFont typeface="Wingdings" charset="2"/>
              <a:buChar char="Ø"/>
            </a:pPr>
            <a:r>
              <a:rPr lang="en-US" dirty="0"/>
              <a:t>4: Heavy Rain + Ice Pallets + Thunderstorm + Mist, Snow + </a:t>
            </a:r>
            <a:r>
              <a:rPr lang="en-US" dirty="0" smtClean="0"/>
              <a:t>Fog</a:t>
            </a:r>
          </a:p>
          <a:p>
            <a:r>
              <a:rPr lang="en-US" b="1" dirty="0"/>
              <a:t>casual: count of casual users</a:t>
            </a:r>
            <a:endParaRPr lang="en-US" dirty="0"/>
          </a:p>
          <a:p>
            <a:r>
              <a:rPr lang="en-US" b="1" dirty="0"/>
              <a:t>registered: count of registered users</a:t>
            </a:r>
            <a:endParaRPr lang="en-US" dirty="0"/>
          </a:p>
          <a:p>
            <a:r>
              <a:rPr lang="en-US" b="1" dirty="0" err="1"/>
              <a:t>cnt</a:t>
            </a:r>
            <a:r>
              <a:rPr lang="en-US" b="1" dirty="0"/>
              <a:t>: count of total rental bikes including both casual and registered</a:t>
            </a:r>
            <a:endParaRPr lang="en-US" dirty="0"/>
          </a:p>
          <a:p>
            <a:pPr>
              <a:buFont typeface="Wingdings" charset="2"/>
              <a:buChar char="Ø"/>
            </a:pPr>
            <a:endParaRPr lang="en-US" dirty="0"/>
          </a:p>
          <a:p>
            <a:pPr marL="0" indent="0">
              <a:buNone/>
            </a:pPr>
            <a:endParaRPr lang="en-US" dirty="0"/>
          </a:p>
          <a:p>
            <a:pPr marL="0" indent="0">
              <a:buNone/>
            </a:pPr>
            <a:endParaRPr lang="en-US" dirty="0"/>
          </a:p>
          <a:p>
            <a:pPr marL="0" indent="0" fontAlgn="base">
              <a:buNone/>
            </a:pPr>
            <a:endParaRPr lang="en-US" dirty="0"/>
          </a:p>
          <a:p>
            <a:pPr marL="0" indent="0" fontAlgn="base">
              <a:buNone/>
            </a:pPr>
            <a:endParaRPr lang="en-US" dirty="0"/>
          </a:p>
          <a:p>
            <a:pPr marL="0" indent="0">
              <a:buNone/>
            </a:pPr>
            <a:endParaRPr lang="en-US" dirty="0"/>
          </a:p>
        </p:txBody>
      </p:sp>
      <p:sp>
        <p:nvSpPr>
          <p:cNvPr id="4" name="TextBox 3"/>
          <p:cNvSpPr txBox="1"/>
          <p:nvPr/>
        </p:nvSpPr>
        <p:spPr>
          <a:xfrm>
            <a:off x="5167901" y="1356188"/>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196127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7027" y="628792"/>
            <a:ext cx="9905998" cy="1478570"/>
          </a:xfrm>
        </p:spPr>
        <p:txBody>
          <a:bodyPr>
            <a:normAutofit/>
          </a:bodyPr>
          <a:lstStyle/>
          <a:p>
            <a:r>
              <a:rPr lang="en-US" dirty="0"/>
              <a:t>Procedure - Data Wrangling</a:t>
            </a:r>
          </a:p>
        </p:txBody>
      </p:sp>
      <p:sp>
        <p:nvSpPr>
          <p:cNvPr id="3" name="Content Placeholder 2"/>
          <p:cNvSpPr>
            <a:spLocks noGrp="1"/>
          </p:cNvSpPr>
          <p:nvPr>
            <p:ph idx="1"/>
          </p:nvPr>
        </p:nvSpPr>
        <p:spPr/>
        <p:txBody>
          <a:bodyPr>
            <a:normAutofit/>
          </a:bodyPr>
          <a:lstStyle/>
          <a:p>
            <a:r>
              <a:rPr lang="en-US" dirty="0"/>
              <a:t>The data has no missing values or invalid values. </a:t>
            </a:r>
            <a:endParaRPr lang="en-US" dirty="0" smtClean="0"/>
          </a:p>
          <a:p>
            <a:r>
              <a:rPr lang="en-US" dirty="0" smtClean="0"/>
              <a:t>The </a:t>
            </a:r>
            <a:r>
              <a:rPr lang="en-US" dirty="0"/>
              <a:t>independent variables are </a:t>
            </a:r>
            <a:r>
              <a:rPr lang="en-US" dirty="0" smtClean="0"/>
              <a:t>normalized. </a:t>
            </a:r>
          </a:p>
          <a:p>
            <a:r>
              <a:rPr lang="en-US" dirty="0" smtClean="0"/>
              <a:t>The </a:t>
            </a:r>
            <a:r>
              <a:rPr lang="en-US" dirty="0"/>
              <a:t>data in all the columns matches the expected expected data type for that particular column</a:t>
            </a:r>
            <a:r>
              <a:rPr lang="en-US" dirty="0" smtClean="0"/>
              <a:t>.</a:t>
            </a:r>
          </a:p>
        </p:txBody>
      </p:sp>
    </p:spTree>
    <p:extLst>
      <p:ext uri="{BB962C8B-B14F-4D97-AF65-F5344CB8AC3E}">
        <p14:creationId xmlns:p14="http://schemas.microsoft.com/office/powerpoint/2010/main" val="17113226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smtClean="0"/>
              <a:t>–</a:t>
            </a:r>
            <a:r>
              <a:rPr lang="en-US" dirty="0" smtClean="0"/>
              <a:t> Exploratory Data Analysis - 1</a:t>
            </a:r>
            <a:endParaRPr lang="en-US" dirty="0"/>
          </a:p>
        </p:txBody>
      </p:sp>
      <p:pic>
        <p:nvPicPr>
          <p:cNvPr id="4" name="Content Placeholder 3"/>
          <p:cNvPicPr>
            <a:picLocks noGrp="1" noChangeAspect="1"/>
          </p:cNvPicPr>
          <p:nvPr>
            <p:ph idx="1"/>
          </p:nvPr>
        </p:nvPicPr>
        <p:blipFill>
          <a:blip r:embed="rId2"/>
          <a:stretch>
            <a:fillRect/>
          </a:stretch>
        </p:blipFill>
        <p:spPr>
          <a:xfrm>
            <a:off x="3623052" y="2249488"/>
            <a:ext cx="4942721" cy="3541712"/>
          </a:xfrm>
          <a:prstGeom prst="rect">
            <a:avLst/>
          </a:prstGeom>
        </p:spPr>
      </p:pic>
    </p:spTree>
    <p:extLst>
      <p:ext uri="{BB962C8B-B14F-4D97-AF65-F5344CB8AC3E}">
        <p14:creationId xmlns:p14="http://schemas.microsoft.com/office/powerpoint/2010/main" val="9384903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Exploratory Data Analysis - </a:t>
            </a:r>
            <a:r>
              <a:rPr lang="en-US" dirty="0" smtClean="0"/>
              <a:t>2</a:t>
            </a:r>
            <a:endParaRPr lang="en-US" dirty="0"/>
          </a:p>
        </p:txBody>
      </p:sp>
      <p:pic>
        <p:nvPicPr>
          <p:cNvPr id="4" name="Content Placeholder 3"/>
          <p:cNvPicPr>
            <a:picLocks noGrp="1" noChangeAspect="1"/>
          </p:cNvPicPr>
          <p:nvPr>
            <p:ph idx="1"/>
          </p:nvPr>
        </p:nvPicPr>
        <p:blipFill>
          <a:blip r:embed="rId2"/>
          <a:stretch>
            <a:fillRect/>
          </a:stretch>
        </p:blipFill>
        <p:spPr>
          <a:xfrm>
            <a:off x="3610338" y="2249488"/>
            <a:ext cx="4968150" cy="3541712"/>
          </a:xfrm>
          <a:prstGeom prst="rect">
            <a:avLst/>
          </a:prstGeom>
        </p:spPr>
      </p:pic>
    </p:spTree>
    <p:extLst>
      <p:ext uri="{BB962C8B-B14F-4D97-AF65-F5344CB8AC3E}">
        <p14:creationId xmlns:p14="http://schemas.microsoft.com/office/powerpoint/2010/main" val="206700217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185</TotalTime>
  <Words>1133</Words>
  <Application>Microsoft Macintosh PowerPoint</Application>
  <PresentationFormat>Widescreen</PresentationFormat>
  <Paragraphs>86</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Mangal</vt:lpstr>
      <vt:lpstr>Trebuchet MS</vt:lpstr>
      <vt:lpstr>Tw Cen MT</vt:lpstr>
      <vt:lpstr>Wingdings</vt:lpstr>
      <vt:lpstr>Arial</vt:lpstr>
      <vt:lpstr>Circuit</vt:lpstr>
      <vt:lpstr>Predicting Bike Shares In Washington D.C Using Linear Regression</vt:lpstr>
      <vt:lpstr>Background</vt:lpstr>
      <vt:lpstr>Design Of The Study</vt:lpstr>
      <vt:lpstr>Data Description</vt:lpstr>
      <vt:lpstr>Data Description(Contd)</vt:lpstr>
      <vt:lpstr>Data Description(Contd)</vt:lpstr>
      <vt:lpstr>Procedure - Data Wrangling</vt:lpstr>
      <vt:lpstr>Procedure – Exploratory Data Analysis - 1</vt:lpstr>
      <vt:lpstr>Procedure – Exploratory Data Analysis - 2</vt:lpstr>
      <vt:lpstr>Procedure – Exploratory Data Analysis - 3</vt:lpstr>
      <vt:lpstr>Procedure – Exploratory Data Analysis - 4</vt:lpstr>
      <vt:lpstr>Procedure – Exploratory Data Analysis - 5</vt:lpstr>
      <vt:lpstr>Procedure – Exploratory Data Analysis - 6</vt:lpstr>
      <vt:lpstr>Procedure – Exploratory Data Analysis – Summary</vt:lpstr>
      <vt:lpstr>Procedure – Exploratory Data Analysis – Summary(Contd)</vt:lpstr>
      <vt:lpstr>Procedure – Machine Learning</vt:lpstr>
      <vt:lpstr>Machine learning(Contd)</vt:lpstr>
      <vt:lpstr>Suggestions</vt:lpstr>
      <vt:lpstr>Conclusion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Diabetes – Glucose Monitoring</dc:title>
  <dc:creator>Gunaseelan, John (NRS)</dc:creator>
  <cp:lastModifiedBy>Gunaseelan, John (NRS)</cp:lastModifiedBy>
  <cp:revision>17</cp:revision>
  <dcterms:created xsi:type="dcterms:W3CDTF">2017-12-12T01:30:12Z</dcterms:created>
  <dcterms:modified xsi:type="dcterms:W3CDTF">2018-07-08T18:55:30Z</dcterms:modified>
</cp:coreProperties>
</file>

<file path=docProps/thumbnail.jpeg>
</file>